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2" r:id="rId2"/>
    <p:sldId id="266" r:id="rId3"/>
    <p:sldId id="263" r:id="rId4"/>
    <p:sldId id="264" r:id="rId5"/>
    <p:sldId id="265" r:id="rId6"/>
    <p:sldId id="260" r:id="rId7"/>
    <p:sldId id="258" r:id="rId8"/>
    <p:sldId id="259" r:id="rId9"/>
    <p:sldId id="261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7" r:id="rId19"/>
    <p:sldId id="27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latin typeface="Adobe Garamond Pro Bold" panose="02020702060506020403" pitchFamily="18" charset="0"/>
              </a:defRPr>
            </a:lvl1pPr>
          </a:lstStyle>
          <a:p>
            <a:pPr lvl="0" algn="ctr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35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194585"/>
            <a:ext cx="3678148" cy="240415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917860"/>
            <a:ext cx="3924729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/>
          </p:nvPr>
        </p:nvSpPr>
        <p:spPr>
          <a:xfrm>
            <a:off x="3945278" y="2917861"/>
            <a:ext cx="40993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/>
          </p:nvPr>
        </p:nvSpPr>
        <p:spPr>
          <a:xfrm>
            <a:off x="8065213" y="2917861"/>
            <a:ext cx="41267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945278" y="574675"/>
            <a:ext cx="3883630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3"/>
          </p:nvPr>
        </p:nvSpPr>
        <p:spPr>
          <a:xfrm>
            <a:off x="8044665" y="574675"/>
            <a:ext cx="3863083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0180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1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7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14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52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59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3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2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инки 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1"/>
            <a:ext cx="3726094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8424808" y="1"/>
            <a:ext cx="3767193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/>
          </p:nvPr>
        </p:nvSpPr>
        <p:spPr>
          <a:xfrm>
            <a:off x="4698713" y="3411020"/>
            <a:ext cx="3726094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8424807" y="3411020"/>
            <a:ext cx="3767193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6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0"/>
            <a:ext cx="749328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67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85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5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rgbClr val="441D6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400" kern="120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000" kern="1200" dirty="0" smtClean="0">
          <a:solidFill>
            <a:srgbClr val="7030A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tgas3.axshare.com/#p=home" TargetMode="External"/><Relationship Id="rId2" Type="http://schemas.openxmlformats.org/officeDocument/2006/relationships/hyperlink" Target="http://yg1osz.axshare.com/#p=hom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dropbox.com/s/w3wkgywghs0r79g/CSPro%20-%20DB%20v6.pdf?dl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.com/s/5ztaurcq49yxkf5/alwaysSocialPlatform.rp" TargetMode="External"/><Relationship Id="rId2" Type="http://schemas.openxmlformats.org/officeDocument/2006/relationships/hyperlink" Target="http://artfabrique.github.io/cv/portfolio/Always/Hub/start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rtfabrique.github.io/cv/portfolio/Beeline/Beeline_proto_v2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www.youtube.com/watch?v=-uza8kPGwjI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tellarage.com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rtfabrique.github.io/cv/portfolio/SA/FleetBuild/start.html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rtfabrique.github.io/cv/portfolio/SA/MCC/start.html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rtfabrique.github.io/cv/portfolio/SA/Planets/start.html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s.facebook.com/playhousehold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" y="1537855"/>
            <a:ext cx="4541178" cy="48732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 for Games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been working on 4 titles to the moment. 2 of them are live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The Household (live)</a:t>
            </a:r>
            <a:br>
              <a:rPr lang="en-US" b="1" dirty="0" smtClean="0"/>
            </a:br>
            <a:r>
              <a:rPr lang="en-US" dirty="0" smtClean="0"/>
              <a:t>Classic farm game with content updates.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World </a:t>
            </a:r>
            <a:r>
              <a:rPr lang="en-US" b="1" dirty="0" err="1" smtClean="0"/>
              <a:t>Pocker</a:t>
            </a:r>
            <a:r>
              <a:rPr lang="en-US" b="1" dirty="0" smtClean="0"/>
              <a:t> Club (live)</a:t>
            </a:r>
            <a:br>
              <a:rPr lang="en-US" b="1" dirty="0" smtClean="0"/>
            </a:br>
            <a:r>
              <a:rPr lang="en-US" dirty="0" smtClean="0"/>
              <a:t>The </a:t>
            </a:r>
            <a:r>
              <a:rPr lang="en-US" dirty="0"/>
              <a:t>most popular social poker in Russia and the CIS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MMO RTS (TBA)</a:t>
            </a:r>
            <a:br>
              <a:rPr lang="en-US" b="1" dirty="0" smtClean="0"/>
            </a:br>
            <a:r>
              <a:rPr lang="en-US" dirty="0" err="1" smtClean="0"/>
              <a:t>Travian</a:t>
            </a:r>
            <a:r>
              <a:rPr lang="en-US" dirty="0" smtClean="0"/>
              <a:t> like game for small screens.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Bottle. Find your Love(TBA)</a:t>
            </a:r>
            <a:br>
              <a:rPr lang="en-US" b="1" dirty="0" smtClean="0"/>
            </a:br>
            <a:r>
              <a:rPr lang="en-US" dirty="0" smtClean="0"/>
              <a:t>Classic bottle game with kisses. Based on hyper-popular Russian reality show franchise: Dom 2 </a:t>
            </a:r>
            <a:r>
              <a:rPr lang="ru-RU" dirty="0" smtClean="0"/>
              <a:t>(</a:t>
            </a:r>
            <a:r>
              <a:rPr lang="en-US" dirty="0" smtClean="0"/>
              <a:t>“</a:t>
            </a:r>
            <a:r>
              <a:rPr lang="ru-RU" dirty="0" smtClean="0"/>
              <a:t>Дом 2</a:t>
            </a:r>
            <a:r>
              <a:rPr lang="en-US" dirty="0" smtClean="0"/>
              <a:t>”</a:t>
            </a:r>
            <a:r>
              <a:rPr lang="ru-RU" dirty="0" smtClean="0"/>
              <a:t>)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</p:txBody>
      </p:sp>
      <p:pic>
        <p:nvPicPr>
          <p:cNvPr id="2050" name="Picture 2" descr="http://cpdecision.com/s/i/wpcksenia/poker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624" y="3372341"/>
            <a:ext cx="1876311" cy="18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pdecision.com/s/i/logo_zapor_en_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3" y="2021524"/>
            <a:ext cx="1876311" cy="18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" y="716972"/>
            <a:ext cx="4541178" cy="59228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 for Business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completed over 40 interactive promo projects for world-wide brands as a Digital Art Director and later as a Digital Creative </a:t>
            </a:r>
            <a:r>
              <a:rPr lang="en-US" dirty="0"/>
              <a:t>D</a:t>
            </a:r>
            <a:r>
              <a:rPr lang="en-US" dirty="0" smtClean="0"/>
              <a:t>irector.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My favorite brands</a:t>
            </a:r>
            <a:r>
              <a:rPr lang="en-US" b="1" dirty="0"/>
              <a:t>,</a:t>
            </a:r>
            <a:r>
              <a:rPr lang="en-US" b="1" dirty="0" smtClean="0"/>
              <a:t> I worked with: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IBM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Kraft Foods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Milka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AlpenGold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British American Tobacco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Beeline (Russian telecom #1)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Procter &amp; </a:t>
            </a:r>
            <a:r>
              <a:rPr lang="en-US" dirty="0" smtClean="0">
                <a:latin typeface="+mj-lt"/>
              </a:rPr>
              <a:t>Gamble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Always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CTI (Interactive TV, mobile+ set-top box)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7" t="3180" r="21491" b="59849"/>
          <a:stretch/>
        </p:blipFill>
        <p:spPr>
          <a:xfrm>
            <a:off x="4925291" y="1066800"/>
            <a:ext cx="2826327" cy="2535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0986" t="12055" r="40703" b="43493"/>
          <a:stretch/>
        </p:blipFill>
        <p:spPr>
          <a:xfrm>
            <a:off x="7780193" y="1066799"/>
            <a:ext cx="2792557" cy="2524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30307" r="46294" b="28689"/>
          <a:stretch/>
        </p:blipFill>
        <p:spPr>
          <a:xfrm>
            <a:off x="4923559" y="3621232"/>
            <a:ext cx="2828925" cy="2324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39047" b="34540"/>
          <a:stretch/>
        </p:blipFill>
        <p:spPr>
          <a:xfrm>
            <a:off x="7780193" y="3621232"/>
            <a:ext cx="2792557" cy="23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cloud tool to ease the regional sales process. For a company like IBM that has no interest in direct sales, but channel sales/vendor contracts, this tool became #1 weapon of regional sales man.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Before it was done by filling in huge 50-paged Excel file.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What I have done: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Separated Excel-fill-in flow into several use cases based on user roles: Channel Manager/Director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Redone data relationship scheme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Applied use-cases to data relationship scheme.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Prototype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Design.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3" r="19803"/>
          <a:stretch/>
        </p:blipFill>
        <p:spPr>
          <a:xfrm>
            <a:off x="4698714" y="0"/>
            <a:ext cx="7493286" cy="6858000"/>
          </a:xfrm>
        </p:spPr>
      </p:pic>
    </p:spTree>
    <p:extLst>
      <p:ext uri="{BB962C8B-B14F-4D97-AF65-F5344CB8AC3E}">
        <p14:creationId xmlns:p14="http://schemas.microsoft.com/office/powerpoint/2010/main" val="16807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Fist iteration prototype:</a:t>
            </a:r>
            <a:br>
              <a:rPr lang="en-US" b="1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://yg1osz.axshare.com/#</a:t>
            </a:r>
            <a:r>
              <a:rPr lang="en-US" dirty="0" smtClean="0">
                <a:hlinkClick r:id="rId2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UI Design: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>
                <a:hlinkClick r:id="rId3"/>
              </a:rPr>
              <a:t>http://qtgas3.axshare.com/#</a:t>
            </a:r>
            <a:r>
              <a:rPr lang="en-US" dirty="0" smtClean="0">
                <a:hlinkClick r:id="rId3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Data Scheme</a:t>
            </a:r>
            <a:br>
              <a:rPr lang="en-US" b="1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://www.dropbox.com/s/w3wkgywghs0r79g/CSPro%20-%</a:t>
            </a:r>
            <a:r>
              <a:rPr lang="en-US" dirty="0" smtClean="0">
                <a:hlinkClick r:id="rId4"/>
              </a:rPr>
              <a:t>20DB%20v6.pdf?dl=0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07" y="307952"/>
            <a:ext cx="3356861" cy="6242096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b="9398"/>
          <a:stretch>
            <a:fillRect/>
          </a:stretch>
        </p:blipFill>
        <p:spPr>
          <a:xfrm>
            <a:off x="4699000" y="0"/>
            <a:ext cx="4133850" cy="6858000"/>
          </a:xfrm>
        </p:spPr>
      </p:pic>
    </p:spTree>
    <p:extLst>
      <p:ext uri="{BB962C8B-B14F-4D97-AF65-F5344CB8AC3E}">
        <p14:creationId xmlns:p14="http://schemas.microsoft.com/office/powerpoint/2010/main" val="30073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Always Social Hub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hub </a:t>
            </a:r>
            <a:r>
              <a:rPr lang="en-US" dirty="0"/>
              <a:t>for </a:t>
            </a:r>
            <a:r>
              <a:rPr lang="en-US" dirty="0" smtClean="0"/>
              <a:t>women inside a top Russian social network OK.ru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Social Q&amp;A with ratings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Product information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Promo sections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Prototype: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artfabrique.github.io/cv/portfolio/Always/Hub/start.html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Source: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://dl.dropbox.com/s/5ztaurcq49yxkf5/alwaysSocialPlatform.rp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5" y="0"/>
            <a:ext cx="7476103" cy="6858000"/>
          </a:xfrm>
        </p:spPr>
      </p:pic>
    </p:spTree>
    <p:extLst>
      <p:ext uri="{BB962C8B-B14F-4D97-AF65-F5344CB8AC3E}">
        <p14:creationId xmlns:p14="http://schemas.microsoft.com/office/powerpoint/2010/main" val="6922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Interactive TV connected to the mobile app</a:t>
            </a:r>
            <a:r>
              <a:rPr lang="en-US" dirty="0"/>
              <a:t>. (multiscreen app</a:t>
            </a:r>
            <a:r>
              <a:rPr lang="en-US" dirty="0" smtClean="0"/>
              <a:t>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TV schedule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Interactive TV context on m</a:t>
            </a:r>
            <a:r>
              <a:rPr lang="en-US" dirty="0">
                <a:latin typeface="+mj-lt"/>
              </a:rPr>
              <a:t>o</a:t>
            </a:r>
            <a:r>
              <a:rPr lang="en-US" dirty="0" smtClean="0">
                <a:latin typeface="+mj-lt"/>
              </a:rPr>
              <a:t>bile companion app.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Reminders and remote record of any show.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Live streaming to mobile.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Flows based on time of the day, gender &amp; method of transportation.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Design.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0"/>
            <a:ext cx="7217326" cy="6858000"/>
          </a:xfrm>
        </p:spPr>
      </p:pic>
    </p:spTree>
    <p:extLst>
      <p:ext uri="{BB962C8B-B14F-4D97-AF65-F5344CB8AC3E}">
        <p14:creationId xmlns:p14="http://schemas.microsoft.com/office/powerpoint/2010/main" val="32576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466724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29" y="1300902"/>
            <a:ext cx="8272956" cy="5170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6" y="1300901"/>
            <a:ext cx="3102359" cy="51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Top-up promo with</a:t>
            </a:r>
            <a:br>
              <a:rPr lang="en-US" dirty="0" smtClean="0"/>
            </a:br>
            <a:r>
              <a:rPr lang="en-US" dirty="0" smtClean="0"/>
              <a:t>Angry Birds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receives 1-10 lives in a special branded level of AB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launches a birds trying to hit the prizes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packs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32" y="0"/>
            <a:ext cx="7800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proposed an idea about yellow Bird who </a:t>
            </a:r>
            <a:r>
              <a:rPr lang="en-US" dirty="0"/>
              <a:t>is </a:t>
            </a:r>
            <a:r>
              <a:rPr lang="en-US" dirty="0" smtClean="0"/>
              <a:t>triangular</a:t>
            </a:r>
            <a:r>
              <a:rPr lang="ru-RU" dirty="0" smtClean="0"/>
              <a:t> </a:t>
            </a:r>
            <a:r>
              <a:rPr lang="en-US" dirty="0" smtClean="0"/>
              <a:t>because he grew up in Balalaika (national music instrument)</a:t>
            </a:r>
            <a:r>
              <a:rPr lang="ru-RU" dirty="0" smtClean="0"/>
              <a:t>. </a:t>
            </a:r>
            <a:r>
              <a:rPr lang="en-US" dirty="0" smtClean="0"/>
              <a:t>Now his brother is in danger and all the birds company arrives Russia to save him.</a:t>
            </a:r>
            <a:endParaRPr lang="en-US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33" y="771524"/>
            <a:ext cx="7538067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Project:</a:t>
            </a:r>
            <a:r>
              <a:rPr lang="en-US" dirty="0" smtClean="0"/>
              <a:t> </a:t>
            </a:r>
            <a:r>
              <a:rPr lang="en-US" dirty="0" err="1" smtClean="0"/>
              <a:t>Plusly</a:t>
            </a:r>
            <a:r>
              <a:rPr lang="en-US" dirty="0" smtClean="0"/>
              <a:t>. Top-up motivation platform with gamification.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artfabrique.github.io/cv/portfolio/Beeline/Beeline_proto_v2.html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receives </a:t>
            </a:r>
            <a:r>
              <a:rPr lang="en-US" dirty="0" smtClean="0">
                <a:latin typeface="+mj-lt"/>
              </a:rPr>
              <a:t>token for 5-10 seconds of gameplay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plays a game and </a:t>
            </a:r>
            <a:r>
              <a:rPr lang="en-US" dirty="0" err="1" smtClean="0">
                <a:latin typeface="+mj-lt"/>
              </a:rPr>
              <a:t>tryes</a:t>
            </a:r>
            <a:r>
              <a:rPr lang="en-US" dirty="0" smtClean="0">
                <a:latin typeface="+mj-lt"/>
              </a:rPr>
              <a:t> to catch all bonuses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When time runs out user gets all the rewards that he scored.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4"/>
          <a:stretch/>
        </p:blipFill>
        <p:spPr>
          <a:xfrm>
            <a:off x="4768234" y="485029"/>
            <a:ext cx="3547092" cy="58879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3" t="-115" r="4098" b="22147"/>
          <a:stretch/>
        </p:blipFill>
        <p:spPr>
          <a:xfrm>
            <a:off x="8313781" y="447676"/>
            <a:ext cx="3878219" cy="6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err="1" smtClean="0"/>
              <a:t>Milka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Promo website with UGC.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://www.youtube.com/watch?v=-</a:t>
            </a:r>
            <a:r>
              <a:rPr lang="en-US" dirty="0" smtClean="0">
                <a:hlinkClick r:id="rId2"/>
              </a:rPr>
              <a:t>uza8kPGwjI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Create a snowman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Dress him 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Share with friends &amp; download desktop snowball widget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design &amp; illustrations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client-side code (AS3)</a:t>
            </a:r>
          </a:p>
          <a:p>
            <a:pPr lvl="1"/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This project and idea of virtual Alpine Village became a platform for brand communication for 3 years.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In 2009 Ogilvy &amp; Mather grabbed</a:t>
            </a:r>
            <a:br>
              <a:rPr lang="en-US" dirty="0" smtClean="0"/>
            </a:br>
            <a:r>
              <a:rPr lang="en-US" dirty="0" smtClean="0"/>
              <a:t>gold award at EFFIE in “Digital” nomination.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862448"/>
            <a:ext cx="7217326" cy="5133103"/>
          </a:xfrm>
        </p:spPr>
      </p:pic>
    </p:spTree>
    <p:extLst>
      <p:ext uri="{BB962C8B-B14F-4D97-AF65-F5344CB8AC3E}">
        <p14:creationId xmlns:p14="http://schemas.microsoft.com/office/powerpoint/2010/main" val="37932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  <a:r>
              <a:rPr lang="ru-RU" b="1" dirty="0" smtClean="0"/>
              <a:t> </a:t>
            </a:r>
            <a:r>
              <a:rPr lang="en-US" dirty="0" smtClean="0"/>
              <a:t>I’m leading a team: GD + Unity Lead + outsource production (6 people). Also I do all UX &amp; UI an the project.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To the moment there are </a:t>
            </a:r>
            <a:r>
              <a:rPr lang="en-US" b="1" dirty="0" smtClean="0"/>
              <a:t>100+ screens and states done</a:t>
            </a:r>
            <a:r>
              <a:rPr lang="en-US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can show only few, that has already gone public.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Promo &amp; community website: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hlinkClick r:id="rId2"/>
              </a:rPr>
              <a:t>www.stellarage.com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</p:txBody>
      </p:sp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78" b="-25"/>
          <a:stretch/>
        </p:blipFill>
        <p:spPr>
          <a:xfrm>
            <a:off x="4698714" y="0"/>
            <a:ext cx="7493286" cy="6858000"/>
          </a:xfrm>
        </p:spPr>
      </p:pic>
    </p:spTree>
    <p:extLst>
      <p:ext uri="{BB962C8B-B14F-4D97-AF65-F5344CB8AC3E}">
        <p14:creationId xmlns:p14="http://schemas.microsoft.com/office/powerpoint/2010/main" val="13707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Build troops flow.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First </a:t>
            </a:r>
            <a:r>
              <a:rPr lang="en-US" dirty="0">
                <a:latin typeface="+mj-lt"/>
              </a:rPr>
              <a:t>approach </a:t>
            </a: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artfabrique.github.io/cv/portfolio/SA/FleetBuild/start.htm</a:t>
            </a:r>
            <a:r>
              <a:rPr lang="en-US" dirty="0" smtClean="0">
                <a:latin typeface="+mj-lt"/>
                <a:hlinkClick r:id="rId2"/>
              </a:rPr>
              <a:t>l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Design (on the right)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1" r="92" b="-108"/>
          <a:stretch/>
        </p:blipFill>
        <p:spPr>
          <a:xfrm>
            <a:off x="4698714" y="935182"/>
            <a:ext cx="7493286" cy="5008418"/>
          </a:xfrm>
        </p:spPr>
      </p:pic>
    </p:spTree>
    <p:extLst>
      <p:ext uri="{BB962C8B-B14F-4D97-AF65-F5344CB8AC3E}">
        <p14:creationId xmlns:p14="http://schemas.microsoft.com/office/powerpoint/2010/main" val="13028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Mission Control Center.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overview his fleet on different planets.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to put fleet in Interdimensional bunker, a bubble in time/space supporter by fuel that ships take with them as a cargo.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  <a:hlinkClick r:id="rId2"/>
              </a:rPr>
              <a:t>http</a:t>
            </a:r>
            <a:r>
              <a:rPr lang="en-US" dirty="0">
                <a:latin typeface="+mj-lt"/>
                <a:hlinkClick r:id="rId2"/>
              </a:rPr>
              <a:t>://</a:t>
            </a:r>
            <a:r>
              <a:rPr lang="en-US" dirty="0" smtClean="0">
                <a:latin typeface="+mj-lt"/>
                <a:hlinkClick r:id="rId2"/>
              </a:rPr>
              <a:t>artfabrique.github.io/cv/portfolio/SA/MCC/start.html</a:t>
            </a:r>
            <a:endParaRPr lang="en-US" dirty="0" smtClean="0">
              <a:latin typeface="+mj-lt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14" y="941629"/>
            <a:ext cx="7493286" cy="4995524"/>
          </a:xfrm>
        </p:spPr>
      </p:pic>
    </p:spTree>
    <p:extLst>
      <p:ext uri="{BB962C8B-B14F-4D97-AF65-F5344CB8AC3E}">
        <p14:creationId xmlns:p14="http://schemas.microsoft.com/office/powerpoint/2010/main" val="6154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Planets dashboard.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overview status of all planets.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Motivate user to build-up bases &amp; might. Nothing should be idle.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artfabrique.github.io/cv/portfolio/SA/Planets/start.html</a:t>
            </a:r>
            <a:endParaRPr lang="en-US" dirty="0" smtClean="0">
              <a:latin typeface="+mj-lt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14" y="945532"/>
            <a:ext cx="7493286" cy="4987718"/>
          </a:xfrm>
        </p:spPr>
      </p:pic>
    </p:spTree>
    <p:extLst>
      <p:ext uri="{BB962C8B-B14F-4D97-AF65-F5344CB8AC3E}">
        <p14:creationId xmlns:p14="http://schemas.microsoft.com/office/powerpoint/2010/main" val="4421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6089072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 </a:t>
            </a:r>
            <a:r>
              <a:rPr lang="en-US" dirty="0" smtClean="0"/>
              <a:t>Special UI pack of common elements was done in </a:t>
            </a:r>
            <a:r>
              <a:rPr lang="en-US" dirty="0" err="1" smtClean="0"/>
              <a:t>Axure</a:t>
            </a:r>
            <a:r>
              <a:rPr lang="en-US" dirty="0" smtClean="0"/>
              <a:t> for more precise prototyping.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have successfully designed UX &amp; UI of 20+ new game-mechanics</a:t>
            </a:r>
            <a:r>
              <a:rPr lang="en-US" dirty="0"/>
              <a:t> </a:t>
            </a:r>
            <a:r>
              <a:rPr lang="en-US" dirty="0" smtClean="0"/>
              <a:t>modules.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Workflow</a:t>
            </a:r>
            <a:r>
              <a:rPr lang="en-US" b="1" dirty="0"/>
              <a:t>:</a:t>
            </a:r>
            <a:r>
              <a:rPr lang="en-US" dirty="0" smtClean="0"/>
              <a:t>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Functional requirements  doc.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“Box” prototype to organize </a:t>
            </a:r>
            <a:r>
              <a:rPr lang="en-US" dirty="0" err="1" smtClean="0">
                <a:latin typeface="+mj-lt"/>
              </a:rPr>
              <a:t>userflows</a:t>
            </a:r>
            <a:r>
              <a:rPr lang="en-US" dirty="0" smtClean="0">
                <a:latin typeface="+mj-lt"/>
              </a:rPr>
              <a:t> and break information into 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prototype to organize information weights (tone/color accents)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Special art preparation (backgrounds, decorative elements)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Implementation</a:t>
            </a:r>
            <a:endParaRPr lang="en-US" dirty="0">
              <a:latin typeface="+mj-lt"/>
            </a:endParaRPr>
          </a:p>
          <a:p>
            <a:pPr lvl="2"/>
            <a:endParaRPr lang="en-US" dirty="0" smtClean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apps.facebook.com/playhousehold</a:t>
            </a:r>
            <a:endParaRPr lang="en-US" dirty="0" smtClean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" b="29105"/>
          <a:stretch/>
        </p:blipFill>
        <p:spPr/>
      </p:pic>
    </p:spTree>
    <p:extLst>
      <p:ext uri="{BB962C8B-B14F-4D97-AF65-F5344CB8AC3E}">
        <p14:creationId xmlns:p14="http://schemas.microsoft.com/office/powerpoint/2010/main" val="22713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Task: </a:t>
            </a:r>
            <a:r>
              <a:rPr lang="en-US" dirty="0"/>
              <a:t>R</a:t>
            </a:r>
            <a:r>
              <a:rPr lang="en-US" dirty="0" smtClean="0"/>
              <a:t>efresh “Bank” window design. Improve accent on discounts</a:t>
            </a:r>
            <a:r>
              <a:rPr lang="ru-RU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Make two variants of layout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(“6-pack” &amp; “ladder”) and test both on new-comers vs high-level players.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Add additional discount marker for top-profit SKU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Result: </a:t>
            </a:r>
            <a:r>
              <a:rPr lang="en-US" dirty="0" smtClean="0"/>
              <a:t>“6-pack” design performed better for new-comers, but “ladder” was loved by the core audience. Both designs performed better than the old one.</a:t>
            </a:r>
            <a:endParaRPr lang="en-US" b="1" dirty="0"/>
          </a:p>
        </p:txBody>
      </p:sp>
      <p:pic>
        <p:nvPicPr>
          <p:cNvPr id="23" name="Рисунок 22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4699000" y="3379788"/>
            <a:ext cx="7493000" cy="3478212"/>
          </a:xfrm>
        </p:spPr>
      </p:pic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6" b="9036"/>
          <a:stretch>
            <a:fillRect/>
          </a:stretch>
        </p:blipFill>
        <p:spPr>
          <a:xfrm>
            <a:off x="4699000" y="0"/>
            <a:ext cx="7493000" cy="3379788"/>
          </a:xfrm>
        </p:spPr>
      </p:pic>
    </p:spTree>
    <p:extLst>
      <p:ext uri="{BB962C8B-B14F-4D97-AF65-F5344CB8AC3E}">
        <p14:creationId xmlns:p14="http://schemas.microsoft.com/office/powerpoint/2010/main" val="23411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Design “Hiking Camp” mechanics. User buys a landmark. Each landmark represents destination of journey. The output is: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Gold &amp; Exp. (100% chance)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Prem. </a:t>
            </a:r>
            <a:r>
              <a:rPr lang="en-US" sz="1600" dirty="0">
                <a:latin typeface="+mj-lt"/>
              </a:rPr>
              <a:t>i</a:t>
            </a:r>
            <a:r>
              <a:rPr lang="en-US" sz="1600" dirty="0" smtClean="0">
                <a:latin typeface="+mj-lt"/>
              </a:rPr>
              <a:t>tem (&lt;100% chance)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Users can ask friends to join their journey. Each friend increases chances of finding premium items.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Progress bar with </a:t>
            </a:r>
            <a:r>
              <a:rPr lang="en-US" dirty="0">
                <a:latin typeface="+mj-lt"/>
              </a:rPr>
              <a:t>2-colored </a:t>
            </a:r>
            <a:r>
              <a:rPr lang="en-US" dirty="0" smtClean="0">
                <a:latin typeface="+mj-lt"/>
              </a:rPr>
              <a:t>threshold to show chance w/wo friends.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r="4272" b="98"/>
          <a:stretch/>
        </p:blipFill>
        <p:spPr>
          <a:xfrm>
            <a:off x="4698714" y="914398"/>
            <a:ext cx="7493286" cy="4956464"/>
          </a:xfrm>
        </p:spPr>
      </p:pic>
    </p:spTree>
    <p:extLst>
      <p:ext uri="{BB962C8B-B14F-4D97-AF65-F5344CB8AC3E}">
        <p14:creationId xmlns:p14="http://schemas.microsoft.com/office/powerpoint/2010/main" val="12750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Create gambling mechanics with single prize per roll. Each player has own prize pool.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“</a:t>
            </a:r>
            <a:r>
              <a:rPr lang="en-US" dirty="0" err="1"/>
              <a:t>Peñate</a:t>
            </a:r>
            <a:r>
              <a:rPr lang="en-US" dirty="0"/>
              <a:t>”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idea.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2940" r="7127" b="2311"/>
          <a:stretch/>
        </p:blipFill>
        <p:spPr>
          <a:xfrm>
            <a:off x="4698713" y="1"/>
            <a:ext cx="7500213" cy="4613563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8" b="23678"/>
          <a:stretch>
            <a:fillRect/>
          </a:stretch>
        </p:blipFill>
        <p:spPr>
          <a:xfrm>
            <a:off x="4699000" y="4686300"/>
            <a:ext cx="7493000" cy="2171700"/>
          </a:xfrm>
        </p:spPr>
      </p:pic>
      <p:sp>
        <p:nvSpPr>
          <p:cNvPr id="11" name="Прямоугольник 10"/>
          <p:cNvSpPr/>
          <p:nvPr/>
        </p:nvSpPr>
        <p:spPr>
          <a:xfrm>
            <a:off x="5678866" y="3244334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Peñate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7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834</Words>
  <Application>Microsoft Office PowerPoint</Application>
  <PresentationFormat>Широкоэкранный</PresentationFormat>
  <Paragraphs>153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Adobe Garamond Pro Bold</vt:lpstr>
      <vt:lpstr>Calibri</vt:lpstr>
      <vt:lpstr>Calibri Light</vt:lpstr>
      <vt:lpstr>Courier New</vt:lpstr>
      <vt:lpstr>Wingdings</vt:lpstr>
      <vt:lpstr>Wingdings 2</vt:lpstr>
      <vt:lpstr>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OF MY WORKS</dc:title>
  <dc:creator>Александр Виноградов</dc:creator>
  <cp:lastModifiedBy>Александр Виноградов</cp:lastModifiedBy>
  <cp:revision>55</cp:revision>
  <dcterms:created xsi:type="dcterms:W3CDTF">2015-08-10T01:34:57Z</dcterms:created>
  <dcterms:modified xsi:type="dcterms:W3CDTF">2015-08-10T15:22:16Z</dcterms:modified>
</cp:coreProperties>
</file>